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3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60" r:id="rId6"/>
    <p:sldId id="271" r:id="rId7"/>
    <p:sldId id="261" r:id="rId8"/>
    <p:sldId id="259" r:id="rId9"/>
    <p:sldId id="268" r:id="rId10"/>
    <p:sldId id="263" r:id="rId11"/>
    <p:sldId id="267" r:id="rId12"/>
    <p:sldId id="265" r:id="rId13"/>
    <p:sldId id="275" r:id="rId14"/>
    <p:sldId id="266" r:id="rId15"/>
    <p:sldId id="262" r:id="rId16"/>
    <p:sldId id="274" r:id="rId17"/>
    <p:sldId id="273" r:id="rId18"/>
    <p:sldId id="272" r:id="rId19"/>
    <p:sldId id="264" r:id="rId20"/>
    <p:sldId id="26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680"/>
      </p:cViewPr>
      <p:guideLst>
        <p:guide orient="horz" pos="4248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12A24F-94D2-43D1-A91B-F42E2A133C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5D721F8-E645-4438-89BD-FA8D5712F5B1}">
      <dgm:prSet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Introduction to Dataset and Source</a:t>
          </a:r>
        </a:p>
      </dgm:t>
    </dgm:pt>
    <dgm:pt modelId="{12CDA328-C302-43AB-B562-7F69BD17EB32}" type="parTrans" cxnId="{80634D1C-4C1B-49F7-B735-A0F5B6458677}">
      <dgm:prSet/>
      <dgm:spPr/>
      <dgm:t>
        <a:bodyPr/>
        <a:lstStyle/>
        <a:p>
          <a:endParaRPr lang="en-US"/>
        </a:p>
      </dgm:t>
    </dgm:pt>
    <dgm:pt modelId="{8AE403CF-501B-47ED-8733-DD246F3D9E15}" type="sibTrans" cxnId="{80634D1C-4C1B-49F7-B735-A0F5B6458677}">
      <dgm:prSet/>
      <dgm:spPr/>
      <dgm:t>
        <a:bodyPr/>
        <a:lstStyle/>
        <a:p>
          <a:endParaRPr lang="en-US"/>
        </a:p>
      </dgm:t>
    </dgm:pt>
    <dgm:pt modelId="{C589D594-B1F4-4A76-98D5-A70559BA2ED3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Questions of interest</a:t>
          </a:r>
        </a:p>
      </dgm:t>
    </dgm:pt>
    <dgm:pt modelId="{19440719-DB77-4D16-A5E1-BD9130A3B142}" type="parTrans" cxnId="{6E15261E-DEA0-4D2C-B6F1-72280C1CA763}">
      <dgm:prSet/>
      <dgm:spPr/>
      <dgm:t>
        <a:bodyPr/>
        <a:lstStyle/>
        <a:p>
          <a:endParaRPr lang="en-US"/>
        </a:p>
      </dgm:t>
    </dgm:pt>
    <dgm:pt modelId="{CAF452E3-CAF1-40DE-ABCD-313F6F3565F9}" type="sibTrans" cxnId="{6E15261E-DEA0-4D2C-B6F1-72280C1CA763}">
      <dgm:prSet/>
      <dgm:spPr/>
      <dgm:t>
        <a:bodyPr/>
        <a:lstStyle/>
        <a:p>
          <a:endParaRPr lang="en-US"/>
        </a:p>
      </dgm:t>
    </dgm:pt>
    <dgm:pt modelId="{507B5DE9-3B8B-49AF-8E40-E354C2E3B64D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Analysis</a:t>
          </a:r>
        </a:p>
      </dgm:t>
    </dgm:pt>
    <dgm:pt modelId="{06BFB686-501C-46D3-9EAE-A4BAA0DD3694}" type="parTrans" cxnId="{894F402B-3F27-43D2-88EB-35A5939582C7}">
      <dgm:prSet/>
      <dgm:spPr/>
      <dgm:t>
        <a:bodyPr/>
        <a:lstStyle/>
        <a:p>
          <a:endParaRPr lang="en-US"/>
        </a:p>
      </dgm:t>
    </dgm:pt>
    <dgm:pt modelId="{FB67A745-5AEE-4BD3-BA4B-C063342B357C}" type="sibTrans" cxnId="{894F402B-3F27-43D2-88EB-35A5939582C7}">
      <dgm:prSet/>
      <dgm:spPr/>
      <dgm:t>
        <a:bodyPr/>
        <a:lstStyle/>
        <a:p>
          <a:endParaRPr lang="en-US"/>
        </a:p>
      </dgm:t>
    </dgm:pt>
    <dgm:pt modelId="{23C61742-0C68-4493-B2CB-BD151E784A4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Shiny Web App</a:t>
          </a:r>
        </a:p>
      </dgm:t>
    </dgm:pt>
    <dgm:pt modelId="{BECF9449-6DAB-4069-A500-ABA58A95B705}" type="parTrans" cxnId="{A424BAE9-E287-489F-86C9-19DC978634F8}">
      <dgm:prSet/>
      <dgm:spPr/>
      <dgm:t>
        <a:bodyPr/>
        <a:lstStyle/>
        <a:p>
          <a:endParaRPr lang="en-US"/>
        </a:p>
      </dgm:t>
    </dgm:pt>
    <dgm:pt modelId="{01D782EB-A464-438D-B5EF-40F858F16EC3}" type="sibTrans" cxnId="{A424BAE9-E287-489F-86C9-19DC978634F8}">
      <dgm:prSet/>
      <dgm:spPr/>
      <dgm:t>
        <a:bodyPr/>
        <a:lstStyle/>
        <a:p>
          <a:endParaRPr lang="en-US"/>
        </a:p>
      </dgm:t>
    </dgm:pt>
    <dgm:pt modelId="{72E372AE-8ECF-44D7-9F36-DFDF2299DC7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Conclusions</a:t>
          </a:r>
        </a:p>
      </dgm:t>
    </dgm:pt>
    <dgm:pt modelId="{36F89599-F2B8-4AC1-8EC1-1073443C6900}" type="parTrans" cxnId="{E630F408-8428-462C-9EF2-67DE97C3AED4}">
      <dgm:prSet/>
      <dgm:spPr/>
      <dgm:t>
        <a:bodyPr/>
        <a:lstStyle/>
        <a:p>
          <a:endParaRPr lang="en-US"/>
        </a:p>
      </dgm:t>
    </dgm:pt>
    <dgm:pt modelId="{F3C94145-B837-4FF2-8303-0A745B3F21AD}" type="sibTrans" cxnId="{E630F408-8428-462C-9EF2-67DE97C3AED4}">
      <dgm:prSet/>
      <dgm:spPr/>
      <dgm:t>
        <a:bodyPr/>
        <a:lstStyle/>
        <a:p>
          <a:endParaRPr lang="en-US"/>
        </a:p>
      </dgm:t>
    </dgm:pt>
    <dgm:pt modelId="{63F6D610-D23C-451D-9473-C888708A0586}" type="pres">
      <dgm:prSet presAssocID="{2C12A24F-94D2-43D1-A91B-F42E2A133CDD}" presName="root" presStyleCnt="0">
        <dgm:presLayoutVars>
          <dgm:dir/>
          <dgm:resizeHandles val="exact"/>
        </dgm:presLayoutVars>
      </dgm:prSet>
      <dgm:spPr/>
    </dgm:pt>
    <dgm:pt modelId="{A905B491-4B2D-4432-9640-DD9AA6A346A8}" type="pres">
      <dgm:prSet presAssocID="{45D721F8-E645-4438-89BD-FA8D5712F5B1}" presName="compNode" presStyleCnt="0"/>
      <dgm:spPr/>
    </dgm:pt>
    <dgm:pt modelId="{9C254679-4E66-488F-A51C-DA6DABC07CFA}" type="pres">
      <dgm:prSet presAssocID="{45D721F8-E645-4438-89BD-FA8D5712F5B1}" presName="bgRect" presStyleLbl="bgShp" presStyleIdx="0" presStyleCnt="5"/>
      <dgm:spPr/>
    </dgm:pt>
    <dgm:pt modelId="{EF5C5087-91C6-4C30-9145-99980E36A3BC}" type="pres">
      <dgm:prSet presAssocID="{45D721F8-E645-4438-89BD-FA8D5712F5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9DB156-A839-4E43-8E17-6F73FD496D97}" type="pres">
      <dgm:prSet presAssocID="{45D721F8-E645-4438-89BD-FA8D5712F5B1}" presName="spaceRect" presStyleCnt="0"/>
      <dgm:spPr/>
    </dgm:pt>
    <dgm:pt modelId="{DA85CC44-3AB4-4488-A7E2-38E031A8B7F0}" type="pres">
      <dgm:prSet presAssocID="{45D721F8-E645-4438-89BD-FA8D5712F5B1}" presName="parTx" presStyleLbl="revTx" presStyleIdx="0" presStyleCnt="5">
        <dgm:presLayoutVars>
          <dgm:chMax val="0"/>
          <dgm:chPref val="0"/>
        </dgm:presLayoutVars>
      </dgm:prSet>
      <dgm:spPr/>
    </dgm:pt>
    <dgm:pt modelId="{A19B65EA-2527-4979-962A-137F028187EB}" type="pres">
      <dgm:prSet presAssocID="{8AE403CF-501B-47ED-8733-DD246F3D9E15}" presName="sibTrans" presStyleCnt="0"/>
      <dgm:spPr/>
    </dgm:pt>
    <dgm:pt modelId="{6CFCB1CE-C9D3-4045-84A3-0C66BEBD2A09}" type="pres">
      <dgm:prSet presAssocID="{C589D594-B1F4-4A76-98D5-A70559BA2ED3}" presName="compNode" presStyleCnt="0"/>
      <dgm:spPr/>
    </dgm:pt>
    <dgm:pt modelId="{66208C4B-254E-4C1D-9885-1FEF3FF795CE}" type="pres">
      <dgm:prSet presAssocID="{C589D594-B1F4-4A76-98D5-A70559BA2ED3}" presName="bgRect" presStyleLbl="bgShp" presStyleIdx="1" presStyleCnt="5" custLinFactNeighborX="-18478" custLinFactNeighborY="-4536"/>
      <dgm:spPr/>
    </dgm:pt>
    <dgm:pt modelId="{48AFD4FA-059B-46BA-8E0C-56A4BBEB3450}" type="pres">
      <dgm:prSet presAssocID="{C589D594-B1F4-4A76-98D5-A70559BA2E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55AF95A-29E8-43B1-BDBE-1F28E16615AF}" type="pres">
      <dgm:prSet presAssocID="{C589D594-B1F4-4A76-98D5-A70559BA2ED3}" presName="spaceRect" presStyleCnt="0"/>
      <dgm:spPr/>
    </dgm:pt>
    <dgm:pt modelId="{3845C72A-1D54-493C-B02E-C41B039FDE3A}" type="pres">
      <dgm:prSet presAssocID="{C589D594-B1F4-4A76-98D5-A70559BA2ED3}" presName="parTx" presStyleLbl="revTx" presStyleIdx="1" presStyleCnt="5">
        <dgm:presLayoutVars>
          <dgm:chMax val="0"/>
          <dgm:chPref val="0"/>
        </dgm:presLayoutVars>
      </dgm:prSet>
      <dgm:spPr/>
    </dgm:pt>
    <dgm:pt modelId="{6349F185-2F08-40E0-A178-DE47FDCC9281}" type="pres">
      <dgm:prSet presAssocID="{CAF452E3-CAF1-40DE-ABCD-313F6F3565F9}" presName="sibTrans" presStyleCnt="0"/>
      <dgm:spPr/>
    </dgm:pt>
    <dgm:pt modelId="{E9A9A37B-C95C-41C3-AAB3-95567100969D}" type="pres">
      <dgm:prSet presAssocID="{507B5DE9-3B8B-49AF-8E40-E354C2E3B64D}" presName="compNode" presStyleCnt="0"/>
      <dgm:spPr/>
    </dgm:pt>
    <dgm:pt modelId="{447DCFA9-8008-4E4E-8D4F-4CD202077BB6}" type="pres">
      <dgm:prSet presAssocID="{507B5DE9-3B8B-49AF-8E40-E354C2E3B64D}" presName="bgRect" presStyleLbl="bgShp" presStyleIdx="2" presStyleCnt="5"/>
      <dgm:spPr/>
    </dgm:pt>
    <dgm:pt modelId="{FCE2D6C8-A769-42C6-8181-55BB06D03C21}" type="pres">
      <dgm:prSet presAssocID="{507B5DE9-3B8B-49AF-8E40-E354C2E3B6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D7AA50F-ADFE-4999-A2F2-506B181ED553}" type="pres">
      <dgm:prSet presAssocID="{507B5DE9-3B8B-49AF-8E40-E354C2E3B64D}" presName="spaceRect" presStyleCnt="0"/>
      <dgm:spPr/>
    </dgm:pt>
    <dgm:pt modelId="{8605E384-4A8F-4D2B-BD40-53CEB4DC324E}" type="pres">
      <dgm:prSet presAssocID="{507B5DE9-3B8B-49AF-8E40-E354C2E3B64D}" presName="parTx" presStyleLbl="revTx" presStyleIdx="2" presStyleCnt="5">
        <dgm:presLayoutVars>
          <dgm:chMax val="0"/>
          <dgm:chPref val="0"/>
        </dgm:presLayoutVars>
      </dgm:prSet>
      <dgm:spPr/>
    </dgm:pt>
    <dgm:pt modelId="{1F4ABD3E-2360-4BD6-A956-2920CAFFFBC3}" type="pres">
      <dgm:prSet presAssocID="{FB67A745-5AEE-4BD3-BA4B-C063342B357C}" presName="sibTrans" presStyleCnt="0"/>
      <dgm:spPr/>
    </dgm:pt>
    <dgm:pt modelId="{07C5330E-F6B2-4652-8371-F66A2EE52ADD}" type="pres">
      <dgm:prSet presAssocID="{23C61742-0C68-4493-B2CB-BD151E784A42}" presName="compNode" presStyleCnt="0"/>
      <dgm:spPr/>
    </dgm:pt>
    <dgm:pt modelId="{48D90945-D664-4231-B087-C498EF11BD4C}" type="pres">
      <dgm:prSet presAssocID="{23C61742-0C68-4493-B2CB-BD151E784A42}" presName="bgRect" presStyleLbl="bgShp" presStyleIdx="3" presStyleCnt="5"/>
      <dgm:spPr/>
    </dgm:pt>
    <dgm:pt modelId="{BCC52558-AA17-47FA-AE82-C8DAA71B43E8}" type="pres">
      <dgm:prSet presAssocID="{23C61742-0C68-4493-B2CB-BD151E784A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691C814-323B-4B70-8D35-644867953F69}" type="pres">
      <dgm:prSet presAssocID="{23C61742-0C68-4493-B2CB-BD151E784A42}" presName="spaceRect" presStyleCnt="0"/>
      <dgm:spPr/>
    </dgm:pt>
    <dgm:pt modelId="{3D9C4561-140D-4CFA-8C8F-8E39A39E9563}" type="pres">
      <dgm:prSet presAssocID="{23C61742-0C68-4493-B2CB-BD151E784A42}" presName="parTx" presStyleLbl="revTx" presStyleIdx="3" presStyleCnt="5">
        <dgm:presLayoutVars>
          <dgm:chMax val="0"/>
          <dgm:chPref val="0"/>
        </dgm:presLayoutVars>
      </dgm:prSet>
      <dgm:spPr/>
    </dgm:pt>
    <dgm:pt modelId="{BF1FAA5C-E093-4270-841C-BE7F0BDA8193}" type="pres">
      <dgm:prSet presAssocID="{01D782EB-A464-438D-B5EF-40F858F16EC3}" presName="sibTrans" presStyleCnt="0"/>
      <dgm:spPr/>
    </dgm:pt>
    <dgm:pt modelId="{5EA820D8-A35C-49DD-AFCC-6723904FD260}" type="pres">
      <dgm:prSet presAssocID="{72E372AE-8ECF-44D7-9F36-DFDF2299DC72}" presName="compNode" presStyleCnt="0"/>
      <dgm:spPr/>
    </dgm:pt>
    <dgm:pt modelId="{4A6F6085-6F35-4F44-A73A-800D1D8BAC2F}" type="pres">
      <dgm:prSet presAssocID="{72E372AE-8ECF-44D7-9F36-DFDF2299DC72}" presName="bgRect" presStyleLbl="bgShp" presStyleIdx="4" presStyleCnt="5"/>
      <dgm:spPr/>
    </dgm:pt>
    <dgm:pt modelId="{B95642FF-E544-46F3-B9BC-E9490372FACF}" type="pres">
      <dgm:prSet presAssocID="{72E372AE-8ECF-44D7-9F36-DFDF2299DC7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B3395C0-F943-4A6F-8498-A49FD80C9D24}" type="pres">
      <dgm:prSet presAssocID="{72E372AE-8ECF-44D7-9F36-DFDF2299DC72}" presName="spaceRect" presStyleCnt="0"/>
      <dgm:spPr/>
    </dgm:pt>
    <dgm:pt modelId="{765DB101-501E-47FE-98DF-97E6E2861FE0}" type="pres">
      <dgm:prSet presAssocID="{72E372AE-8ECF-44D7-9F36-DFDF2299DC7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30F408-8428-462C-9EF2-67DE97C3AED4}" srcId="{2C12A24F-94D2-43D1-A91B-F42E2A133CDD}" destId="{72E372AE-8ECF-44D7-9F36-DFDF2299DC72}" srcOrd="4" destOrd="0" parTransId="{36F89599-F2B8-4AC1-8EC1-1073443C6900}" sibTransId="{F3C94145-B837-4FF2-8303-0A745B3F21AD}"/>
    <dgm:cxn modelId="{80634D1C-4C1B-49F7-B735-A0F5B6458677}" srcId="{2C12A24F-94D2-43D1-A91B-F42E2A133CDD}" destId="{45D721F8-E645-4438-89BD-FA8D5712F5B1}" srcOrd="0" destOrd="0" parTransId="{12CDA328-C302-43AB-B562-7F69BD17EB32}" sibTransId="{8AE403CF-501B-47ED-8733-DD246F3D9E15}"/>
    <dgm:cxn modelId="{6E15261E-DEA0-4D2C-B6F1-72280C1CA763}" srcId="{2C12A24F-94D2-43D1-A91B-F42E2A133CDD}" destId="{C589D594-B1F4-4A76-98D5-A70559BA2ED3}" srcOrd="1" destOrd="0" parTransId="{19440719-DB77-4D16-A5E1-BD9130A3B142}" sibTransId="{CAF452E3-CAF1-40DE-ABCD-313F6F3565F9}"/>
    <dgm:cxn modelId="{894F402B-3F27-43D2-88EB-35A5939582C7}" srcId="{2C12A24F-94D2-43D1-A91B-F42E2A133CDD}" destId="{507B5DE9-3B8B-49AF-8E40-E354C2E3B64D}" srcOrd="2" destOrd="0" parTransId="{06BFB686-501C-46D3-9EAE-A4BAA0DD3694}" sibTransId="{FB67A745-5AEE-4BD3-BA4B-C063342B357C}"/>
    <dgm:cxn modelId="{8B29B15B-4BAB-E744-B84D-6A8E6C2F3BAD}" type="presOf" srcId="{C589D594-B1F4-4A76-98D5-A70559BA2ED3}" destId="{3845C72A-1D54-493C-B02E-C41B039FDE3A}" srcOrd="0" destOrd="0" presId="urn:microsoft.com/office/officeart/2018/2/layout/IconVerticalSolidList"/>
    <dgm:cxn modelId="{55206467-F828-9B4A-920C-16F29AE714C0}" type="presOf" srcId="{2C12A24F-94D2-43D1-A91B-F42E2A133CDD}" destId="{63F6D610-D23C-451D-9473-C888708A0586}" srcOrd="0" destOrd="0" presId="urn:microsoft.com/office/officeart/2018/2/layout/IconVerticalSolidList"/>
    <dgm:cxn modelId="{11C820AD-A367-164C-926C-9B76C2B6502F}" type="presOf" srcId="{507B5DE9-3B8B-49AF-8E40-E354C2E3B64D}" destId="{8605E384-4A8F-4D2B-BD40-53CEB4DC324E}" srcOrd="0" destOrd="0" presId="urn:microsoft.com/office/officeart/2018/2/layout/IconVerticalSolidList"/>
    <dgm:cxn modelId="{D6A329CD-4D0F-644C-8A0A-D01A18B95D38}" type="presOf" srcId="{45D721F8-E645-4438-89BD-FA8D5712F5B1}" destId="{DA85CC44-3AB4-4488-A7E2-38E031A8B7F0}" srcOrd="0" destOrd="0" presId="urn:microsoft.com/office/officeart/2018/2/layout/IconVerticalSolidList"/>
    <dgm:cxn modelId="{A428CEE4-7A9F-394C-9F13-0B1316757C5B}" type="presOf" srcId="{23C61742-0C68-4493-B2CB-BD151E784A42}" destId="{3D9C4561-140D-4CFA-8C8F-8E39A39E9563}" srcOrd="0" destOrd="0" presId="urn:microsoft.com/office/officeart/2018/2/layout/IconVerticalSolidList"/>
    <dgm:cxn modelId="{A424BAE9-E287-489F-86C9-19DC978634F8}" srcId="{2C12A24F-94D2-43D1-A91B-F42E2A133CDD}" destId="{23C61742-0C68-4493-B2CB-BD151E784A42}" srcOrd="3" destOrd="0" parTransId="{BECF9449-6DAB-4069-A500-ABA58A95B705}" sibTransId="{01D782EB-A464-438D-B5EF-40F858F16EC3}"/>
    <dgm:cxn modelId="{B34C1DEC-0127-FC4D-9058-843B13035DCB}" type="presOf" srcId="{72E372AE-8ECF-44D7-9F36-DFDF2299DC72}" destId="{765DB101-501E-47FE-98DF-97E6E2861FE0}" srcOrd="0" destOrd="0" presId="urn:microsoft.com/office/officeart/2018/2/layout/IconVerticalSolidList"/>
    <dgm:cxn modelId="{80D95540-2FD9-AB49-9E93-778CBB13248B}" type="presParOf" srcId="{63F6D610-D23C-451D-9473-C888708A0586}" destId="{A905B491-4B2D-4432-9640-DD9AA6A346A8}" srcOrd="0" destOrd="0" presId="urn:microsoft.com/office/officeart/2018/2/layout/IconVerticalSolidList"/>
    <dgm:cxn modelId="{BD9B31F7-7B0F-414A-8894-F2935771E565}" type="presParOf" srcId="{A905B491-4B2D-4432-9640-DD9AA6A346A8}" destId="{9C254679-4E66-488F-A51C-DA6DABC07CFA}" srcOrd="0" destOrd="0" presId="urn:microsoft.com/office/officeart/2018/2/layout/IconVerticalSolidList"/>
    <dgm:cxn modelId="{782285DC-D7B1-D94A-BC52-8A0AAEE6A479}" type="presParOf" srcId="{A905B491-4B2D-4432-9640-DD9AA6A346A8}" destId="{EF5C5087-91C6-4C30-9145-99980E36A3BC}" srcOrd="1" destOrd="0" presId="urn:microsoft.com/office/officeart/2018/2/layout/IconVerticalSolidList"/>
    <dgm:cxn modelId="{38890EA7-74BD-0047-9209-132B5FF8F666}" type="presParOf" srcId="{A905B491-4B2D-4432-9640-DD9AA6A346A8}" destId="{FC9DB156-A839-4E43-8E17-6F73FD496D97}" srcOrd="2" destOrd="0" presId="urn:microsoft.com/office/officeart/2018/2/layout/IconVerticalSolidList"/>
    <dgm:cxn modelId="{87AF01E5-1C81-304F-8F72-DBD722B6D015}" type="presParOf" srcId="{A905B491-4B2D-4432-9640-DD9AA6A346A8}" destId="{DA85CC44-3AB4-4488-A7E2-38E031A8B7F0}" srcOrd="3" destOrd="0" presId="urn:microsoft.com/office/officeart/2018/2/layout/IconVerticalSolidList"/>
    <dgm:cxn modelId="{2FF5D58A-73A2-5D4D-94CD-ED642099D981}" type="presParOf" srcId="{63F6D610-D23C-451D-9473-C888708A0586}" destId="{A19B65EA-2527-4979-962A-137F028187EB}" srcOrd="1" destOrd="0" presId="urn:microsoft.com/office/officeart/2018/2/layout/IconVerticalSolidList"/>
    <dgm:cxn modelId="{D9537BF8-2E0F-9843-99F9-50D9EA79ED8B}" type="presParOf" srcId="{63F6D610-D23C-451D-9473-C888708A0586}" destId="{6CFCB1CE-C9D3-4045-84A3-0C66BEBD2A09}" srcOrd="2" destOrd="0" presId="urn:microsoft.com/office/officeart/2018/2/layout/IconVerticalSolidList"/>
    <dgm:cxn modelId="{6BE7220B-0D94-2643-96C5-88E861D7DFF5}" type="presParOf" srcId="{6CFCB1CE-C9D3-4045-84A3-0C66BEBD2A09}" destId="{66208C4B-254E-4C1D-9885-1FEF3FF795CE}" srcOrd="0" destOrd="0" presId="urn:microsoft.com/office/officeart/2018/2/layout/IconVerticalSolidList"/>
    <dgm:cxn modelId="{8FCB6B0C-0CEE-4F4D-8431-8A08233D6434}" type="presParOf" srcId="{6CFCB1CE-C9D3-4045-84A3-0C66BEBD2A09}" destId="{48AFD4FA-059B-46BA-8E0C-56A4BBEB3450}" srcOrd="1" destOrd="0" presId="urn:microsoft.com/office/officeart/2018/2/layout/IconVerticalSolidList"/>
    <dgm:cxn modelId="{9D399543-D46F-E742-B9F4-CB5B5229B77A}" type="presParOf" srcId="{6CFCB1CE-C9D3-4045-84A3-0C66BEBD2A09}" destId="{455AF95A-29E8-43B1-BDBE-1F28E16615AF}" srcOrd="2" destOrd="0" presId="urn:microsoft.com/office/officeart/2018/2/layout/IconVerticalSolidList"/>
    <dgm:cxn modelId="{0A8AC3C1-AFDF-454C-8900-AF80878A568F}" type="presParOf" srcId="{6CFCB1CE-C9D3-4045-84A3-0C66BEBD2A09}" destId="{3845C72A-1D54-493C-B02E-C41B039FDE3A}" srcOrd="3" destOrd="0" presId="urn:microsoft.com/office/officeart/2018/2/layout/IconVerticalSolidList"/>
    <dgm:cxn modelId="{E7DD49DF-468E-0440-9232-A35E7D583AF1}" type="presParOf" srcId="{63F6D610-D23C-451D-9473-C888708A0586}" destId="{6349F185-2F08-40E0-A178-DE47FDCC9281}" srcOrd="3" destOrd="0" presId="urn:microsoft.com/office/officeart/2018/2/layout/IconVerticalSolidList"/>
    <dgm:cxn modelId="{F959E94B-02F5-F94D-8CC5-7D9EE6E47E59}" type="presParOf" srcId="{63F6D610-D23C-451D-9473-C888708A0586}" destId="{E9A9A37B-C95C-41C3-AAB3-95567100969D}" srcOrd="4" destOrd="0" presId="urn:microsoft.com/office/officeart/2018/2/layout/IconVerticalSolidList"/>
    <dgm:cxn modelId="{0C40EE20-0B07-994B-AD87-CCBEA4C6C020}" type="presParOf" srcId="{E9A9A37B-C95C-41C3-AAB3-95567100969D}" destId="{447DCFA9-8008-4E4E-8D4F-4CD202077BB6}" srcOrd="0" destOrd="0" presId="urn:microsoft.com/office/officeart/2018/2/layout/IconVerticalSolidList"/>
    <dgm:cxn modelId="{9D5BF514-15C4-204D-8A9E-D04940D56275}" type="presParOf" srcId="{E9A9A37B-C95C-41C3-AAB3-95567100969D}" destId="{FCE2D6C8-A769-42C6-8181-55BB06D03C21}" srcOrd="1" destOrd="0" presId="urn:microsoft.com/office/officeart/2018/2/layout/IconVerticalSolidList"/>
    <dgm:cxn modelId="{52304889-D20E-F044-8FBE-BAF84A198661}" type="presParOf" srcId="{E9A9A37B-C95C-41C3-AAB3-95567100969D}" destId="{4D7AA50F-ADFE-4999-A2F2-506B181ED553}" srcOrd="2" destOrd="0" presId="urn:microsoft.com/office/officeart/2018/2/layout/IconVerticalSolidList"/>
    <dgm:cxn modelId="{A273F05A-9C53-E046-85ED-842A9C917000}" type="presParOf" srcId="{E9A9A37B-C95C-41C3-AAB3-95567100969D}" destId="{8605E384-4A8F-4D2B-BD40-53CEB4DC324E}" srcOrd="3" destOrd="0" presId="urn:microsoft.com/office/officeart/2018/2/layout/IconVerticalSolidList"/>
    <dgm:cxn modelId="{71BAE1E0-630F-A449-B52C-AF0AB2E5344D}" type="presParOf" srcId="{63F6D610-D23C-451D-9473-C888708A0586}" destId="{1F4ABD3E-2360-4BD6-A956-2920CAFFFBC3}" srcOrd="5" destOrd="0" presId="urn:microsoft.com/office/officeart/2018/2/layout/IconVerticalSolidList"/>
    <dgm:cxn modelId="{3E6A640A-C96E-A84B-95C8-C437A8620A64}" type="presParOf" srcId="{63F6D610-D23C-451D-9473-C888708A0586}" destId="{07C5330E-F6B2-4652-8371-F66A2EE52ADD}" srcOrd="6" destOrd="0" presId="urn:microsoft.com/office/officeart/2018/2/layout/IconVerticalSolidList"/>
    <dgm:cxn modelId="{DD652997-BBF4-424B-9AFB-C2F5B1C28F21}" type="presParOf" srcId="{07C5330E-F6B2-4652-8371-F66A2EE52ADD}" destId="{48D90945-D664-4231-B087-C498EF11BD4C}" srcOrd="0" destOrd="0" presId="urn:microsoft.com/office/officeart/2018/2/layout/IconVerticalSolidList"/>
    <dgm:cxn modelId="{405EF008-BE25-E249-BA99-7DE0DC3A0FD3}" type="presParOf" srcId="{07C5330E-F6B2-4652-8371-F66A2EE52ADD}" destId="{BCC52558-AA17-47FA-AE82-C8DAA71B43E8}" srcOrd="1" destOrd="0" presId="urn:microsoft.com/office/officeart/2018/2/layout/IconVerticalSolidList"/>
    <dgm:cxn modelId="{15E1F540-656D-8444-AA97-ADA412009D81}" type="presParOf" srcId="{07C5330E-F6B2-4652-8371-F66A2EE52ADD}" destId="{5691C814-323B-4B70-8D35-644867953F69}" srcOrd="2" destOrd="0" presId="urn:microsoft.com/office/officeart/2018/2/layout/IconVerticalSolidList"/>
    <dgm:cxn modelId="{EBFF048C-4FB7-BB4E-8C3C-CF97B1EE0117}" type="presParOf" srcId="{07C5330E-F6B2-4652-8371-F66A2EE52ADD}" destId="{3D9C4561-140D-4CFA-8C8F-8E39A39E9563}" srcOrd="3" destOrd="0" presId="urn:microsoft.com/office/officeart/2018/2/layout/IconVerticalSolidList"/>
    <dgm:cxn modelId="{0614C39A-9BBB-F648-8FE9-191D24949C6E}" type="presParOf" srcId="{63F6D610-D23C-451D-9473-C888708A0586}" destId="{BF1FAA5C-E093-4270-841C-BE7F0BDA8193}" srcOrd="7" destOrd="0" presId="urn:microsoft.com/office/officeart/2018/2/layout/IconVerticalSolidList"/>
    <dgm:cxn modelId="{CFA4D00C-7A39-5942-ABFB-A3D0CD393AC7}" type="presParOf" srcId="{63F6D610-D23C-451D-9473-C888708A0586}" destId="{5EA820D8-A35C-49DD-AFCC-6723904FD260}" srcOrd="8" destOrd="0" presId="urn:microsoft.com/office/officeart/2018/2/layout/IconVerticalSolidList"/>
    <dgm:cxn modelId="{869AD010-22CA-6945-A989-3DD9F70AF5B5}" type="presParOf" srcId="{5EA820D8-A35C-49DD-AFCC-6723904FD260}" destId="{4A6F6085-6F35-4F44-A73A-800D1D8BAC2F}" srcOrd="0" destOrd="0" presId="urn:microsoft.com/office/officeart/2018/2/layout/IconVerticalSolidList"/>
    <dgm:cxn modelId="{AFAA5854-FA04-244E-B671-3BB2BF0BDFF1}" type="presParOf" srcId="{5EA820D8-A35C-49DD-AFCC-6723904FD260}" destId="{B95642FF-E544-46F3-B9BC-E9490372FACF}" srcOrd="1" destOrd="0" presId="urn:microsoft.com/office/officeart/2018/2/layout/IconVerticalSolidList"/>
    <dgm:cxn modelId="{63099324-A020-CF46-9427-9382446B698F}" type="presParOf" srcId="{5EA820D8-A35C-49DD-AFCC-6723904FD260}" destId="{BB3395C0-F943-4A6F-8498-A49FD80C9D24}" srcOrd="2" destOrd="0" presId="urn:microsoft.com/office/officeart/2018/2/layout/IconVerticalSolidList"/>
    <dgm:cxn modelId="{0D4BB25E-4046-AB4F-839C-75CAF9D119C7}" type="presParOf" srcId="{5EA820D8-A35C-49DD-AFCC-6723904FD260}" destId="{765DB101-501E-47FE-98DF-97E6E2861F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54679-4E66-488F-A51C-DA6DABC07CFA}">
      <dsp:nvSpPr>
        <dsp:cNvPr id="0" name=""/>
        <dsp:cNvSpPr/>
      </dsp:nvSpPr>
      <dsp:spPr>
        <a:xfrm>
          <a:off x="0" y="3400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C5087-91C6-4C30-9145-99980E36A3BC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5CC44-3AB4-4488-A7E2-38E031A8B7F0}">
      <dsp:nvSpPr>
        <dsp:cNvPr id="0" name=""/>
        <dsp:cNvSpPr/>
      </dsp:nvSpPr>
      <dsp:spPr>
        <a:xfrm>
          <a:off x="836555" y="3400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Introduction to Dataset and Source</a:t>
          </a:r>
        </a:p>
      </dsp:txBody>
      <dsp:txXfrm>
        <a:off x="836555" y="3400"/>
        <a:ext cx="9679044" cy="724290"/>
      </dsp:txXfrm>
    </dsp:sp>
    <dsp:sp modelId="{66208C4B-254E-4C1D-9885-1FEF3FF795CE}">
      <dsp:nvSpPr>
        <dsp:cNvPr id="0" name=""/>
        <dsp:cNvSpPr/>
      </dsp:nvSpPr>
      <dsp:spPr>
        <a:xfrm>
          <a:off x="0" y="875909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FD4FA-059B-46BA-8E0C-56A4BBEB3450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5C72A-1D54-493C-B02E-C41B039FDE3A}">
      <dsp:nvSpPr>
        <dsp:cNvPr id="0" name=""/>
        <dsp:cNvSpPr/>
      </dsp:nvSpPr>
      <dsp:spPr>
        <a:xfrm>
          <a:off x="836555" y="90876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Questions of interest</a:t>
          </a:r>
        </a:p>
      </dsp:txBody>
      <dsp:txXfrm>
        <a:off x="836555" y="908763"/>
        <a:ext cx="9679044" cy="724290"/>
      </dsp:txXfrm>
    </dsp:sp>
    <dsp:sp modelId="{447DCFA9-8008-4E4E-8D4F-4CD202077BB6}">
      <dsp:nvSpPr>
        <dsp:cNvPr id="0" name=""/>
        <dsp:cNvSpPr/>
      </dsp:nvSpPr>
      <dsp:spPr>
        <a:xfrm>
          <a:off x="0" y="1814126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2D6C8-A769-42C6-8181-55BB06D03C21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5E384-4A8F-4D2B-BD40-53CEB4DC324E}">
      <dsp:nvSpPr>
        <dsp:cNvPr id="0" name=""/>
        <dsp:cNvSpPr/>
      </dsp:nvSpPr>
      <dsp:spPr>
        <a:xfrm>
          <a:off x="836555" y="1814126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Analysis</a:t>
          </a:r>
        </a:p>
      </dsp:txBody>
      <dsp:txXfrm>
        <a:off x="836555" y="1814126"/>
        <a:ext cx="9679044" cy="724290"/>
      </dsp:txXfrm>
    </dsp:sp>
    <dsp:sp modelId="{48D90945-D664-4231-B087-C498EF11BD4C}">
      <dsp:nvSpPr>
        <dsp:cNvPr id="0" name=""/>
        <dsp:cNvSpPr/>
      </dsp:nvSpPr>
      <dsp:spPr>
        <a:xfrm>
          <a:off x="0" y="2719489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52558-AA17-47FA-AE82-C8DAA71B43E8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C4561-140D-4CFA-8C8F-8E39A39E9563}">
      <dsp:nvSpPr>
        <dsp:cNvPr id="0" name=""/>
        <dsp:cNvSpPr/>
      </dsp:nvSpPr>
      <dsp:spPr>
        <a:xfrm>
          <a:off x="836555" y="2719489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Shiny Web App</a:t>
          </a:r>
        </a:p>
      </dsp:txBody>
      <dsp:txXfrm>
        <a:off x="836555" y="2719489"/>
        <a:ext cx="9679044" cy="724290"/>
      </dsp:txXfrm>
    </dsp:sp>
    <dsp:sp modelId="{4A6F6085-6F35-4F44-A73A-800D1D8BAC2F}">
      <dsp:nvSpPr>
        <dsp:cNvPr id="0" name=""/>
        <dsp:cNvSpPr/>
      </dsp:nvSpPr>
      <dsp:spPr>
        <a:xfrm>
          <a:off x="0" y="3624853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642FF-E544-46F3-B9BC-E9490372FACF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DB101-501E-47FE-98DF-97E6E2861FE0}">
      <dsp:nvSpPr>
        <dsp:cNvPr id="0" name=""/>
        <dsp:cNvSpPr/>
      </dsp:nvSpPr>
      <dsp:spPr>
        <a:xfrm>
          <a:off x="836555" y="362485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Conclusions</a:t>
          </a:r>
        </a:p>
      </dsp:txBody>
      <dsp:txXfrm>
        <a:off x="836555" y="3624853"/>
        <a:ext cx="9679044" cy="724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34134-A036-2148-95BA-1A93BCE2380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57D52-648A-4647-B63D-3AB24E4E5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7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new plot in R – it has the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57D52-648A-4647-B63D-3AB24E4E5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33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Boxplot – side by side boxplot between rural and urban, or stacked </a:t>
            </a:r>
            <a:r>
              <a:rPr lang="en-US" dirty="0" err="1"/>
              <a:t>barplot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57D52-648A-4647-B63D-3AB24E4E5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FA57-9202-AF4D-9BBE-FCC6C667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8AAE9-8A6F-D94B-AA2A-1DFF236E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0320-9E13-4648-A499-789FFEBF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58B-7CF8-2640-A0CB-5E5717B5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F332B-0AE9-3A42-8940-037E64F1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34E3-1C1B-734F-85DC-80E6E3C8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3821E-3843-1841-AAFC-1AE3328C6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3DEEC-2F7C-8D47-B0DA-366AC032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65140-BDFE-7F42-913F-34C5A0EE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378C-A887-C04D-91C8-FC8CF890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4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632F4-50BF-F946-83A3-E472234E1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5458-27BA-874A-894B-99C6244A3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B3552-85C5-474F-95B9-B141688C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C921-608F-C34A-BC58-6CF64D35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638A-52F6-2A41-BD2E-8D5B2A09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1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AD51-9B53-D44E-BBDD-D73E7C3D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C06E-D85B-6748-9107-97262855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C23C3-2A46-E24D-B351-D7D2EDD7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B575-0C65-074A-9861-B6643A28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07BA6-1DA6-6A47-83CE-C23A7A0B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7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DEEC-7847-014B-B9E9-0DA848EA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3A6F5-347B-B048-ABC6-2052438A5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5E713-5A4C-3745-98D9-27861A86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0B103-48CE-0047-AD57-FE61DA11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91A0-3E98-554B-829A-F14339E3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935D-EC96-AC42-8A91-C14E5091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E08A-BC4B-5E41-93FC-EBEB68782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6FFCE-B398-1A4B-8A16-9A6A49B72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033EA-E188-0D4B-A9C8-506AEB56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C8F27-819F-D749-A82A-23C2520D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46FA3-7A96-AA4F-88E1-695ECDC8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4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BB98-B3C4-234F-95B6-FE66DDD5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A6108-CAD5-084D-8ED7-9F42A549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364C2-1A47-8845-952C-C1232B60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212B5-77E4-A64B-82A9-66863CE30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7382B-1739-5D4A-8AF4-A28C109E1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C45E1-B705-E643-8A03-65147AE6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EF203-B067-A246-AA5B-D718D6FA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B6036-ECAA-FC45-B9B6-AFFCAFB4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2D9D-0C90-5C4B-838B-3CBCA143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1FDE5-E224-5E47-9D03-EA7D3D5D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0BFCA-E8B5-BD47-8B56-AE068252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162FB-7A39-DA44-A979-54C1A22A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269B9-3EBB-2D4F-99F8-F57DF153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5F140-DE68-7E42-BBE7-9FB2BCD4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EEB82-6545-CD41-BCEB-59FEE6E3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8BF1-E7E0-B647-AA49-2FFCC95A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00FB-A4A6-BC4A-A851-A081DD99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94297-F46A-D646-A6A5-D94666779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1C4FE-1CFD-3F4B-BDB3-C495F30D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96538-3F75-0E4F-ABFE-1F73BD16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1595E-0F85-8241-BEB3-3F624A22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0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9582-5D36-C840-B656-73A48EED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C893D-46BE-794C-A76D-225FCB714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4FF92-91DC-4948-B952-13E1ED234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A71A4-58D3-D440-BFE5-08ABF9E1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5F3D-D590-1140-80A4-274B058D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15523-88C2-FB4E-94BD-F48451B4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5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391BA-3EB5-0146-88A1-BA0A3F55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D950E-32DF-624B-BB5A-BB1B57610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930CD-6FED-0B47-AB03-A101A5CC2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E711-173A-7648-8800-FFDB6B403AC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4D65E-90D8-3F4C-8F53-3ECD17EC0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DD48-2622-7E4F-BD80-7EC4C8D9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58BDF-1348-0C49-8BDB-F06602F3E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B2D59-E937-114B-86F6-6F3760853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514597"/>
          </a:xfrm>
        </p:spPr>
        <p:txBody>
          <a:bodyPr anchor="b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Health Status in Tenneesee Counties in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FA41-2E77-2D46-B1BA-79DD1F7A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300"/>
            <a:ext cx="9585326" cy="1454150"/>
          </a:xfrm>
        </p:spPr>
        <p:txBody>
          <a:bodyPr>
            <a:normAutofit/>
          </a:bodyPr>
          <a:lstStyle/>
          <a:p>
            <a:r>
              <a:rPr lang="en-US" sz="3200"/>
              <a:t>Suneethi Sivakumaran</a:t>
            </a:r>
          </a:p>
          <a:p>
            <a:r>
              <a:rPr lang="en-US" sz="3200"/>
              <a:t>Jan 18, 2020</a:t>
            </a:r>
          </a:p>
        </p:txBody>
      </p:sp>
    </p:spTree>
    <p:extLst>
      <p:ext uri="{BB962C8B-B14F-4D97-AF65-F5344CB8AC3E}">
        <p14:creationId xmlns:p14="http://schemas.microsoft.com/office/powerpoint/2010/main" val="553428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3761-C065-7E47-8DC0-A80172B0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Counties with no Urban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CA35C-C0DE-4142-B7AE-85E9369A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29" y="1358900"/>
            <a:ext cx="8890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3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D89F-5CA8-D14C-885D-16CD5C5A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Counties that are urban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4333A-13AD-2945-B6E7-1787AFB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57" y="12573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85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857F-2026-1B4F-A04B-7E20AA8E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4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Rural areas have less percentage of college attendance, and primary care physicians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FE6B8-7A87-8A49-81F6-DA10F671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5" y="1371600"/>
            <a:ext cx="8890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097CEB-F32F-0F44-9EBD-2A427573270E}"/>
              </a:ext>
            </a:extLst>
          </p:cNvPr>
          <p:cNvSpPr txBox="1">
            <a:spLocks/>
          </p:cNvSpPr>
          <p:nvPr/>
        </p:nvSpPr>
        <p:spPr>
          <a:xfrm>
            <a:off x="838200" y="46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65AB3A-F64A-094C-A862-21ECC169580D}"/>
              </a:ext>
            </a:extLst>
          </p:cNvPr>
          <p:cNvCxnSpPr/>
          <p:nvPr/>
        </p:nvCxnSpPr>
        <p:spPr>
          <a:xfrm>
            <a:off x="5979886" y="6681560"/>
            <a:ext cx="2641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595CD1-B6F5-F44D-B17D-03AD676C29D6}"/>
              </a:ext>
            </a:extLst>
          </p:cNvPr>
          <p:cNvSpPr txBox="1"/>
          <p:nvPr/>
        </p:nvSpPr>
        <p:spPr>
          <a:xfrm>
            <a:off x="8599640" y="6259160"/>
            <a:ext cx="3447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correlation with PCP Rate</a:t>
            </a:r>
          </a:p>
          <a:p>
            <a:r>
              <a:rPr lang="en-US" dirty="0"/>
              <a:t>And rural regions</a:t>
            </a:r>
          </a:p>
        </p:txBody>
      </p:sp>
    </p:spTree>
    <p:extLst>
      <p:ext uri="{BB962C8B-B14F-4D97-AF65-F5344CB8AC3E}">
        <p14:creationId xmlns:p14="http://schemas.microsoft.com/office/powerpoint/2010/main" val="90038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CAA04-CEE0-A746-BDA2-5FA43107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Rural and Health Status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83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8325-36F1-FF4A-833C-FCDDCD20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particular difference between rural and urban counties in health status –</a:t>
            </a:r>
            <a:r>
              <a:rPr lang="en-US" b="1" dirty="0">
                <a:solidFill>
                  <a:srgbClr val="FF0000"/>
                </a:solidFill>
              </a:rPr>
              <a:t>Change to 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9DC1E-19A6-B847-9175-E3388A1C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" y="1957341"/>
            <a:ext cx="6288314" cy="453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BA77D-9B43-9046-B558-7ACDC4AF6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314" y="2087223"/>
            <a:ext cx="5867400" cy="40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ACF5-3182-9C46-A6EB-28E08BDE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82"/>
            <a:ext cx="10515600" cy="1765389"/>
          </a:xfrm>
        </p:spPr>
        <p:txBody>
          <a:bodyPr>
            <a:normAutofit fontScale="90000"/>
          </a:bodyPr>
          <a:lstStyle/>
          <a:p>
            <a:r>
              <a:rPr lang="en-US" dirty="0"/>
              <a:t>Percentage of Smokers consistent among rural counties and moderate correlation with urban vs rural counties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67F49-EE15-8B43-B94A-0CBFA8F7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43"/>
            <a:ext cx="6125799" cy="378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18136-E288-1C43-9548-913B33DC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58" y="2278743"/>
            <a:ext cx="6308842" cy="38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CAA04-CEE0-A746-BDA2-5FA43107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Rural and Mortality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23E7-5825-AD4A-B6C6-13C24D62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5439-FF13-764A-A34C-6953BC77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CAA04-CEE0-A746-BDA2-5FA43107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Rural and socio-economic factors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33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30C-9503-0D4E-BEF8-0FD5297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Rural Counties have lesser college going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91DB0-D314-0A4E-BD9C-2657DD6E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5" y="2378832"/>
            <a:ext cx="6014357" cy="36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1A6E-ED12-DD4B-BF80-8045A957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572A81C-6F72-4DAE-8F41-9F64CCDB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9383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051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97EE-2185-664D-8200-C83202F0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Web App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02D5-A625-2B41-9C0C-A7A2129B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ED0D-78F7-4D4A-A743-1B916206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259F-CB9C-4345-A462-17830C3E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6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2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2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E8F73-AED0-E54C-98E2-AC555566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Health Status Indicators Dataset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95A8-49AC-BF46-A6FE-F29FF728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498782"/>
            <a:ext cx="10515600" cy="3694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Source : County Health Rankings &amp; Roadmaps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Robert Wood Johnson Foundation Program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2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96CB67-940F-274A-8E1C-CAD59DFECEC8}"/>
              </a:ext>
            </a:extLst>
          </p:cNvPr>
          <p:cNvGrpSpPr/>
          <p:nvPr/>
        </p:nvGrpSpPr>
        <p:grpSpPr>
          <a:xfrm>
            <a:off x="2382" y="3144986"/>
            <a:ext cx="12189618" cy="2314575"/>
            <a:chOff x="2382" y="2571750"/>
            <a:chExt cx="12189618" cy="231457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BCD4C3-A99F-D94D-94A7-E5747214B376}"/>
                </a:ext>
              </a:extLst>
            </p:cNvPr>
            <p:cNvSpPr/>
            <p:nvPr/>
          </p:nvSpPr>
          <p:spPr>
            <a:xfrm>
              <a:off x="1228725" y="2571750"/>
              <a:ext cx="9958388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County Health Dataset</a:t>
              </a:r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580F3C9D-4B4F-7E4C-AD2B-010EB091108F}"/>
                </a:ext>
              </a:extLst>
            </p:cNvPr>
            <p:cNvSpPr/>
            <p:nvPr/>
          </p:nvSpPr>
          <p:spPr>
            <a:xfrm>
              <a:off x="1228725" y="3186113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B7DAEE91-3134-B84B-8A3C-64530F11F709}"/>
                </a:ext>
              </a:extLst>
            </p:cNvPr>
            <p:cNvSpPr/>
            <p:nvPr/>
          </p:nvSpPr>
          <p:spPr>
            <a:xfrm>
              <a:off x="4043363" y="3221832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5C8266D3-1142-D44D-917F-707CD8F48998}"/>
                </a:ext>
              </a:extLst>
            </p:cNvPr>
            <p:cNvSpPr/>
            <p:nvPr/>
          </p:nvSpPr>
          <p:spPr>
            <a:xfrm>
              <a:off x="7905750" y="3186112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61C93D46-7CA3-5A43-83AF-38C6851AAB08}"/>
                </a:ext>
              </a:extLst>
            </p:cNvPr>
            <p:cNvSpPr/>
            <p:nvPr/>
          </p:nvSpPr>
          <p:spPr>
            <a:xfrm>
              <a:off x="10977563" y="3186114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CEBBC21-12C3-1A4C-B98B-A97BC69F9FD0}"/>
                </a:ext>
              </a:extLst>
            </p:cNvPr>
            <p:cNvSpPr/>
            <p:nvPr/>
          </p:nvSpPr>
          <p:spPr>
            <a:xfrm>
              <a:off x="9120187" y="4167189"/>
              <a:ext cx="3071813" cy="7143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Socio-economic Factors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EC01E55-4751-B74B-A16D-325B902F42CC}"/>
                </a:ext>
              </a:extLst>
            </p:cNvPr>
            <p:cNvSpPr/>
            <p:nvPr/>
          </p:nvSpPr>
          <p:spPr>
            <a:xfrm>
              <a:off x="6305549" y="4171949"/>
              <a:ext cx="2423616" cy="7143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Health Status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E8E3A61-46B9-9344-996A-07004809A068}"/>
                </a:ext>
              </a:extLst>
            </p:cNvPr>
            <p:cNvSpPr/>
            <p:nvPr/>
          </p:nvSpPr>
          <p:spPr>
            <a:xfrm>
              <a:off x="3279479" y="4207669"/>
              <a:ext cx="2206921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Mortality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BC328CF-9DF7-C340-926B-34D238D4395A}"/>
                </a:ext>
              </a:extLst>
            </p:cNvPr>
            <p:cNvSpPr/>
            <p:nvPr/>
          </p:nvSpPr>
          <p:spPr>
            <a:xfrm>
              <a:off x="2382" y="4205295"/>
              <a:ext cx="2243133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Demographics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91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30D4-8345-EA44-BA4E-CE22DA61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4A9758-9C99-5240-9D85-3E6B7F7E6E0F}"/>
              </a:ext>
            </a:extLst>
          </p:cNvPr>
          <p:cNvGrpSpPr/>
          <p:nvPr/>
        </p:nvGrpSpPr>
        <p:grpSpPr>
          <a:xfrm>
            <a:off x="2382" y="2571750"/>
            <a:ext cx="12189618" cy="2314575"/>
            <a:chOff x="2382" y="2571750"/>
            <a:chExt cx="12189618" cy="23145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471C09-0206-984D-B15E-C7CA26ACC853}"/>
                </a:ext>
              </a:extLst>
            </p:cNvPr>
            <p:cNvSpPr/>
            <p:nvPr/>
          </p:nvSpPr>
          <p:spPr>
            <a:xfrm>
              <a:off x="1228725" y="2571750"/>
              <a:ext cx="9958388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County Health Dataset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C637DE1C-0C61-AF45-BC4D-CEEE20D64996}"/>
                </a:ext>
              </a:extLst>
            </p:cNvPr>
            <p:cNvSpPr/>
            <p:nvPr/>
          </p:nvSpPr>
          <p:spPr>
            <a:xfrm>
              <a:off x="1228725" y="3186113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15DA487C-AAC0-294C-9A98-DE89D88F0B6D}"/>
                </a:ext>
              </a:extLst>
            </p:cNvPr>
            <p:cNvSpPr/>
            <p:nvPr/>
          </p:nvSpPr>
          <p:spPr>
            <a:xfrm>
              <a:off x="4043363" y="3221832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A9DCB804-12DA-FD4B-BF86-9D27479C2054}"/>
                </a:ext>
              </a:extLst>
            </p:cNvPr>
            <p:cNvSpPr/>
            <p:nvPr/>
          </p:nvSpPr>
          <p:spPr>
            <a:xfrm>
              <a:off x="7905750" y="3186112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55FA6D43-08EC-8D43-8896-55FE08808B11}"/>
                </a:ext>
              </a:extLst>
            </p:cNvPr>
            <p:cNvSpPr/>
            <p:nvPr/>
          </p:nvSpPr>
          <p:spPr>
            <a:xfrm>
              <a:off x="10977563" y="3186114"/>
              <a:ext cx="257175" cy="98583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F17AF2-4FE0-504A-8BCA-D307976D8674}"/>
                </a:ext>
              </a:extLst>
            </p:cNvPr>
            <p:cNvSpPr/>
            <p:nvPr/>
          </p:nvSpPr>
          <p:spPr>
            <a:xfrm>
              <a:off x="9120187" y="4167189"/>
              <a:ext cx="3071813" cy="7143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Socio-economic Factors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F09153-914A-534D-B6AE-E2FABCEDBF21}"/>
                </a:ext>
              </a:extLst>
            </p:cNvPr>
            <p:cNvSpPr/>
            <p:nvPr/>
          </p:nvSpPr>
          <p:spPr>
            <a:xfrm>
              <a:off x="6305549" y="4171949"/>
              <a:ext cx="2423616" cy="7143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Health Status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70D788-497D-BC4B-86E6-8E0B345207F8}"/>
                </a:ext>
              </a:extLst>
            </p:cNvPr>
            <p:cNvSpPr/>
            <p:nvPr/>
          </p:nvSpPr>
          <p:spPr>
            <a:xfrm>
              <a:off x="3279479" y="4207669"/>
              <a:ext cx="2206921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Mortality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7ADD94-9F2E-B642-BAA0-0FE2B1B66528}"/>
                </a:ext>
              </a:extLst>
            </p:cNvPr>
            <p:cNvSpPr/>
            <p:nvPr/>
          </p:nvSpPr>
          <p:spPr>
            <a:xfrm>
              <a:off x="2382" y="4205295"/>
              <a:ext cx="2243133" cy="57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Demographics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423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6ADA-A040-A443-B12A-1D60A8D0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Question of Interest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8F6FD-F061-F14D-B7FE-F7BBF4F82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What are the effects of urban vs rural counties on</a:t>
            </a:r>
          </a:p>
          <a:p>
            <a:pPr lvl="1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Health of population</a:t>
            </a:r>
          </a:p>
          <a:p>
            <a:pPr lvl="1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</a:p>
          <a:p>
            <a:pPr lvl="1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Socio-economic factors</a:t>
            </a:r>
          </a:p>
          <a:p>
            <a:pPr lvl="2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2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Employment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7754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9B6EB-C30C-D945-B7E9-B2C02D22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170087"/>
            <a:ext cx="7126884" cy="53085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F7F373-7301-6B4C-83D0-DC7C3247772A}"/>
              </a:ext>
            </a:extLst>
          </p:cNvPr>
          <p:cNvSpPr txBox="1">
            <a:spLocks/>
          </p:cNvSpPr>
          <p:nvPr/>
        </p:nvSpPr>
        <p:spPr>
          <a:xfrm>
            <a:off x="838200" y="107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Rural?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10AEA-BA67-4341-837F-807AD248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98" y="1600197"/>
            <a:ext cx="1923579" cy="1728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69C73-889A-4A48-A617-0F4D4E724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129" y="1585909"/>
            <a:ext cx="3432876" cy="1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2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1808-181A-6A46-9B4F-9DCC674C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Counties in Tennessee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83E84-77DC-EB46-B1A8-D0415B1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54867"/>
            <a:ext cx="11496821" cy="37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1365-00EE-5641-91BD-F22F190B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Arial" panose="020B0604020202020204" pitchFamily="34" charset="0"/>
                <a:cs typeface="Arial" panose="020B0604020202020204" pitchFamily="34" charset="0"/>
              </a:rPr>
              <a:t>Rural Population Percentage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D702CD-6303-3B41-9F90-438F0D2B1750}"/>
              </a:ext>
            </a:extLst>
          </p:cNvPr>
          <p:cNvCxnSpPr/>
          <p:nvPr/>
        </p:nvCxnSpPr>
        <p:spPr>
          <a:xfrm>
            <a:off x="5257799" y="2319473"/>
            <a:ext cx="0" cy="2614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DC73B4E-C6A7-1F41-8A20-EC654CC2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8" y="4843205"/>
            <a:ext cx="6277426" cy="2113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411EA-0295-BB41-8848-9475606A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7" y="1312838"/>
            <a:ext cx="7550423" cy="38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3CF9-7629-8742-AEE5-4FDD6D1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E8D3-7952-BB4B-894D-1BAD6587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0547" y="2085811"/>
            <a:ext cx="18946668" cy="44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206</Words>
  <Application>Microsoft Macintosh PowerPoint</Application>
  <PresentationFormat>Widescreen</PresentationFormat>
  <Paragraphs>49</Paragraphs>
  <Slides>21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Health Status in Tenneesee Counties in 2019</vt:lpstr>
      <vt:lpstr>Overview</vt:lpstr>
      <vt:lpstr>Health Status Indicators Dataset</vt:lpstr>
      <vt:lpstr>PowerPoint Presentation</vt:lpstr>
      <vt:lpstr>Question of Interest</vt:lpstr>
      <vt:lpstr>PowerPoint Presentation</vt:lpstr>
      <vt:lpstr>Counties in Tennessee</vt:lpstr>
      <vt:lpstr>Rural Population Percentage</vt:lpstr>
      <vt:lpstr>PowerPoint Presentation</vt:lpstr>
      <vt:lpstr>Several Counties with no Urban Population</vt:lpstr>
      <vt:lpstr>Counties that are urban</vt:lpstr>
      <vt:lpstr>Rural areas have less percentage of college attendance, and primary care physicians</vt:lpstr>
      <vt:lpstr>Rural and Health Status</vt:lpstr>
      <vt:lpstr>No particular difference between rural and urban counties in health status –Change to boxplot</vt:lpstr>
      <vt:lpstr>Percentage of Smokers consistent among rural counties and moderate correlation with urban vs rural counties</vt:lpstr>
      <vt:lpstr>Rural and Mortality</vt:lpstr>
      <vt:lpstr>PowerPoint Presentation</vt:lpstr>
      <vt:lpstr>Rural and socio-economic factors</vt:lpstr>
      <vt:lpstr>Rural Counties have lesser college going population</vt:lpstr>
      <vt:lpstr>Shiny Web App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Status in Tenneesee Counties in 2019</dc:title>
  <dc:creator>Clinton Ford</dc:creator>
  <cp:lastModifiedBy>Clinton Ford</cp:lastModifiedBy>
  <cp:revision>2</cp:revision>
  <dcterms:created xsi:type="dcterms:W3CDTF">2020-01-17T08:01:25Z</dcterms:created>
  <dcterms:modified xsi:type="dcterms:W3CDTF">2020-01-17T08:23:22Z</dcterms:modified>
</cp:coreProperties>
</file>